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14"/>
  </p:notesMasterIdLst>
  <p:sldIdLst>
    <p:sldId id="256" r:id="rId2"/>
    <p:sldId id="268" r:id="rId3"/>
    <p:sldId id="270" r:id="rId4"/>
    <p:sldId id="277" r:id="rId5"/>
    <p:sldId id="278" r:id="rId6"/>
    <p:sldId id="269" r:id="rId7"/>
    <p:sldId id="271" r:id="rId8"/>
    <p:sldId id="272" r:id="rId9"/>
    <p:sldId id="279" r:id="rId10"/>
    <p:sldId id="280" r:id="rId11"/>
    <p:sldId id="273" r:id="rId12"/>
    <p:sldId id="28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p:restoredTop sz="84745"/>
  </p:normalViewPr>
  <p:slideViewPr>
    <p:cSldViewPr snapToGrid="0">
      <p:cViewPr varScale="1">
        <p:scale>
          <a:sx n="127" d="100"/>
          <a:sy n="127" d="100"/>
        </p:scale>
        <p:origin x="5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0BE94C-37D3-DA4D-BCA1-14B1F95C8EE8}" type="datetimeFigureOut">
              <a:rPr lang="en-US" smtClean="0"/>
              <a:t>3/11/24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626A7-28BD-E040-AAD3-29AA68CAF769}" type="slidenum">
              <a:rPr lang="en-US" smtClean="0"/>
              <a:t>‹#›</a:t>
            </a:fld>
            <a:endParaRPr lang="en-US"/>
          </a:p>
        </p:txBody>
      </p:sp>
    </p:spTree>
    <p:extLst>
      <p:ext uri="{BB962C8B-B14F-4D97-AF65-F5344CB8AC3E}">
        <p14:creationId xmlns:p14="http://schemas.microsoft.com/office/powerpoint/2010/main" val="2726669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Machine learning models need lots of data to learn from. Sometimes it's hard to find enough data that's diverse and representative of what the model needs to learn, especially in niche or specialized domains (e.g. space biology).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lvl="2"/>
            <a:r>
              <a:rPr lang="en-US" sz="1200" dirty="0"/>
              <a:t>Data Collection Efforts: Researchers and engineers work on collecting more data, either by gathering it themselves or by collaborating with others who have access to relevant data.</a:t>
            </a:r>
          </a:p>
          <a:p>
            <a:pPr lvl="2"/>
            <a:r>
              <a:rPr lang="en-US" sz="1200" dirty="0"/>
              <a:t>Data Augmentation: Sometimes, we can create more data by making small changes to existing data, like flipping images horizontally or adding noise to audio recordings.</a:t>
            </a:r>
          </a:p>
          <a:p>
            <a:pPr lvl="2"/>
            <a:r>
              <a:rPr lang="en-US" sz="1200" dirty="0"/>
              <a:t>Example: If we don't have enough pictures of dogs, we can create new ones by changing the colors or backgrounds of existing pictures.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067626A7-28BD-E040-AAD3-29AA68CAF769}" type="slidenum">
              <a:rPr lang="en-US" smtClean="0"/>
              <a:t>6</a:t>
            </a:fld>
            <a:endParaRPr lang="en-US"/>
          </a:p>
        </p:txBody>
      </p:sp>
    </p:spTree>
    <p:extLst>
      <p:ext uri="{BB962C8B-B14F-4D97-AF65-F5344CB8AC3E}">
        <p14:creationId xmlns:p14="http://schemas.microsoft.com/office/powerpoint/2010/main" val="275807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Machine learning models need to be able to perform well not just on the data they were trained on, but also on new, unseen data they haven't encountered before.</a:t>
            </a:r>
          </a:p>
          <a:p>
            <a:endParaRPr lang="en-US" dirty="0"/>
          </a:p>
        </p:txBody>
      </p:sp>
      <p:sp>
        <p:nvSpPr>
          <p:cNvPr id="4" name="Slide Number Placeholder 3"/>
          <p:cNvSpPr>
            <a:spLocks noGrp="1"/>
          </p:cNvSpPr>
          <p:nvPr>
            <p:ph type="sldNum" sz="quarter" idx="5"/>
          </p:nvPr>
        </p:nvSpPr>
        <p:spPr/>
        <p:txBody>
          <a:bodyPr/>
          <a:lstStyle/>
          <a:p>
            <a:fld id="{067626A7-28BD-E040-AAD3-29AA68CAF769}" type="slidenum">
              <a:rPr lang="en-US" smtClean="0"/>
              <a:t>7</a:t>
            </a:fld>
            <a:endParaRPr lang="en-US"/>
          </a:p>
        </p:txBody>
      </p:sp>
    </p:spTree>
    <p:extLst>
      <p:ext uri="{BB962C8B-B14F-4D97-AF65-F5344CB8AC3E}">
        <p14:creationId xmlns:p14="http://schemas.microsoft.com/office/powerpoint/2010/main" val="1144163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High variance models capture noise or random fluctuations in the data, leading to overfitting. The model becomes too sensitive to minor variations in the data.</a:t>
            </a:r>
          </a:p>
          <a:p>
            <a:endParaRPr lang="en-US" dirty="0"/>
          </a:p>
        </p:txBody>
      </p:sp>
      <p:sp>
        <p:nvSpPr>
          <p:cNvPr id="4" name="Slide Number Placeholder 3"/>
          <p:cNvSpPr>
            <a:spLocks noGrp="1"/>
          </p:cNvSpPr>
          <p:nvPr>
            <p:ph type="sldNum" sz="quarter" idx="5"/>
          </p:nvPr>
        </p:nvSpPr>
        <p:spPr/>
        <p:txBody>
          <a:bodyPr/>
          <a:lstStyle/>
          <a:p>
            <a:fld id="{067626A7-28BD-E040-AAD3-29AA68CAF769}" type="slidenum">
              <a:rPr lang="en-US" smtClean="0"/>
              <a:t>9</a:t>
            </a:fld>
            <a:endParaRPr lang="en-US"/>
          </a:p>
        </p:txBody>
      </p:sp>
    </p:spTree>
    <p:extLst>
      <p:ext uri="{BB962C8B-B14F-4D97-AF65-F5344CB8AC3E}">
        <p14:creationId xmlns:p14="http://schemas.microsoft.com/office/powerpoint/2010/main" val="468765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to understand or explain how an ml model makes decisions</a:t>
            </a:r>
          </a:p>
          <a:p>
            <a:endParaRPr lang="en-US" dirty="0"/>
          </a:p>
        </p:txBody>
      </p:sp>
      <p:sp>
        <p:nvSpPr>
          <p:cNvPr id="4" name="Slide Number Placeholder 3"/>
          <p:cNvSpPr>
            <a:spLocks noGrp="1"/>
          </p:cNvSpPr>
          <p:nvPr>
            <p:ph type="sldNum" sz="quarter" idx="5"/>
          </p:nvPr>
        </p:nvSpPr>
        <p:spPr/>
        <p:txBody>
          <a:bodyPr/>
          <a:lstStyle/>
          <a:p>
            <a:fld id="{067626A7-28BD-E040-AAD3-29AA68CAF769}" type="slidenum">
              <a:rPr lang="en-US" smtClean="0"/>
              <a:t>10</a:t>
            </a:fld>
            <a:endParaRPr lang="en-US"/>
          </a:p>
        </p:txBody>
      </p:sp>
    </p:spTree>
    <p:extLst>
      <p:ext uri="{BB962C8B-B14F-4D97-AF65-F5344CB8AC3E}">
        <p14:creationId xmlns:p14="http://schemas.microsoft.com/office/powerpoint/2010/main" val="2639501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Overly complex models with high variance are prone to overfitting</a:t>
            </a:r>
            <a:endParaRPr lang="en-US" dirty="0"/>
          </a:p>
        </p:txBody>
      </p:sp>
      <p:sp>
        <p:nvSpPr>
          <p:cNvPr id="4" name="Slide Number Placeholder 3"/>
          <p:cNvSpPr>
            <a:spLocks noGrp="1"/>
          </p:cNvSpPr>
          <p:nvPr>
            <p:ph type="sldNum" sz="quarter" idx="5"/>
          </p:nvPr>
        </p:nvSpPr>
        <p:spPr/>
        <p:txBody>
          <a:bodyPr/>
          <a:lstStyle/>
          <a:p>
            <a:fld id="{067626A7-28BD-E040-AAD3-29AA68CAF769}" type="slidenum">
              <a:rPr lang="en-US" smtClean="0"/>
              <a:t>11</a:t>
            </a:fld>
            <a:endParaRPr lang="en-US"/>
          </a:p>
        </p:txBody>
      </p:sp>
    </p:spTree>
    <p:extLst>
      <p:ext uri="{BB962C8B-B14F-4D97-AF65-F5344CB8AC3E}">
        <p14:creationId xmlns:p14="http://schemas.microsoft.com/office/powerpoint/2010/main" val="3205534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Underfit models have high bias and low variance - leading to poor performance on both training and test datasets</a:t>
            </a:r>
            <a:endParaRPr lang="en-US" dirty="0"/>
          </a:p>
        </p:txBody>
      </p:sp>
      <p:sp>
        <p:nvSpPr>
          <p:cNvPr id="4" name="Slide Number Placeholder 3"/>
          <p:cNvSpPr>
            <a:spLocks noGrp="1"/>
          </p:cNvSpPr>
          <p:nvPr>
            <p:ph type="sldNum" sz="quarter" idx="5"/>
          </p:nvPr>
        </p:nvSpPr>
        <p:spPr/>
        <p:txBody>
          <a:bodyPr/>
          <a:lstStyle/>
          <a:p>
            <a:fld id="{067626A7-28BD-E040-AAD3-29AA68CAF769}" type="slidenum">
              <a:rPr lang="en-US" smtClean="0"/>
              <a:t>12</a:t>
            </a:fld>
            <a:endParaRPr lang="en-US"/>
          </a:p>
        </p:txBody>
      </p:sp>
    </p:spTree>
    <p:extLst>
      <p:ext uri="{BB962C8B-B14F-4D97-AF65-F5344CB8AC3E}">
        <p14:creationId xmlns:p14="http://schemas.microsoft.com/office/powerpoint/2010/main" val="380202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70E2450-830C-E547-B79E-98C03C92D4A6}" type="datetimeFigureOut">
              <a:rPr lang="en-US" smtClean="0"/>
              <a:t>3/11/24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0B5A86-95D8-C943-AB9B-3846EA89DFF8}" type="slidenum">
              <a:rPr lang="en-US" smtClean="0"/>
              <a:t>‹#›</a:t>
            </a:fld>
            <a:endParaRPr lang="en-US"/>
          </a:p>
        </p:txBody>
      </p:sp>
    </p:spTree>
    <p:extLst>
      <p:ext uri="{BB962C8B-B14F-4D97-AF65-F5344CB8AC3E}">
        <p14:creationId xmlns:p14="http://schemas.microsoft.com/office/powerpoint/2010/main" val="257733082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E2450-830C-E547-B79E-98C03C92D4A6}" type="datetimeFigureOut">
              <a:rPr lang="en-US" smtClean="0"/>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B5A86-95D8-C943-AB9B-3846EA89DFF8}" type="slidenum">
              <a:rPr lang="en-US" smtClean="0"/>
              <a:t>‹#›</a:t>
            </a:fld>
            <a:endParaRPr lang="en-US"/>
          </a:p>
        </p:txBody>
      </p:sp>
    </p:spTree>
    <p:extLst>
      <p:ext uri="{BB962C8B-B14F-4D97-AF65-F5344CB8AC3E}">
        <p14:creationId xmlns:p14="http://schemas.microsoft.com/office/powerpoint/2010/main" val="2421075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0E2450-830C-E547-B79E-98C03C92D4A6}" type="datetimeFigureOut">
              <a:rPr lang="en-US" smtClean="0"/>
              <a:t>3/11/24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0B5A86-95D8-C943-AB9B-3846EA89DFF8}" type="slidenum">
              <a:rPr lang="en-US" smtClean="0"/>
              <a:t>‹#›</a:t>
            </a:fld>
            <a:endParaRPr lang="en-US"/>
          </a:p>
        </p:txBody>
      </p:sp>
    </p:spTree>
    <p:extLst>
      <p:ext uri="{BB962C8B-B14F-4D97-AF65-F5344CB8AC3E}">
        <p14:creationId xmlns:p14="http://schemas.microsoft.com/office/powerpoint/2010/main" val="3204759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0E2450-830C-E547-B79E-98C03C92D4A6}" type="datetimeFigureOut">
              <a:rPr lang="en-US" smtClean="0"/>
              <a:t>3/11/24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0B5A86-95D8-C943-AB9B-3846EA89DFF8}" type="slidenum">
              <a:rPr lang="en-US" smtClean="0"/>
              <a:t>‹#›</a:t>
            </a:fld>
            <a:endParaRPr lang="en-US"/>
          </a:p>
        </p:txBody>
      </p:sp>
    </p:spTree>
    <p:extLst>
      <p:ext uri="{BB962C8B-B14F-4D97-AF65-F5344CB8AC3E}">
        <p14:creationId xmlns:p14="http://schemas.microsoft.com/office/powerpoint/2010/main" val="2347454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70E2450-830C-E547-B79E-98C03C92D4A6}" type="datetimeFigureOut">
              <a:rPr lang="en-US" smtClean="0"/>
              <a:t>3/11/24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0B5A86-95D8-C943-AB9B-3846EA89DFF8}" type="slidenum">
              <a:rPr lang="en-US" smtClean="0"/>
              <a:t>‹#›</a:t>
            </a:fld>
            <a:endParaRPr lang="en-US"/>
          </a:p>
        </p:txBody>
      </p:sp>
    </p:spTree>
    <p:extLst>
      <p:ext uri="{BB962C8B-B14F-4D97-AF65-F5344CB8AC3E}">
        <p14:creationId xmlns:p14="http://schemas.microsoft.com/office/powerpoint/2010/main" val="356462116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170E2450-830C-E547-B79E-98C03C92D4A6}" type="datetimeFigureOut">
              <a:rPr lang="en-US" smtClean="0"/>
              <a:t>3/11/24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90B5A86-95D8-C943-AB9B-3846EA89DFF8}" type="slidenum">
              <a:rPr lang="en-US" smtClean="0"/>
              <a:t>‹#›</a:t>
            </a:fld>
            <a:endParaRPr lang="en-US"/>
          </a:p>
        </p:txBody>
      </p:sp>
    </p:spTree>
    <p:extLst>
      <p:ext uri="{BB962C8B-B14F-4D97-AF65-F5344CB8AC3E}">
        <p14:creationId xmlns:p14="http://schemas.microsoft.com/office/powerpoint/2010/main" val="1529227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170E2450-830C-E547-B79E-98C03C92D4A6}" type="datetimeFigureOut">
              <a:rPr lang="en-US" smtClean="0"/>
              <a:t>3/11/24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0B5A86-95D8-C943-AB9B-3846EA89DFF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03563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0E2450-830C-E547-B79E-98C03C92D4A6}" type="datetimeFigureOut">
              <a:rPr lang="en-US" smtClean="0"/>
              <a:t>3/11/24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0B5A86-95D8-C943-AB9B-3846EA89DFF8}" type="slidenum">
              <a:rPr lang="en-US" smtClean="0"/>
              <a:t>‹#›</a:t>
            </a:fld>
            <a:endParaRPr lang="en-US"/>
          </a:p>
        </p:txBody>
      </p:sp>
    </p:spTree>
    <p:extLst>
      <p:ext uri="{BB962C8B-B14F-4D97-AF65-F5344CB8AC3E}">
        <p14:creationId xmlns:p14="http://schemas.microsoft.com/office/powerpoint/2010/main" val="173350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E2450-830C-E547-B79E-98C03C92D4A6}" type="datetimeFigureOut">
              <a:rPr lang="en-US" smtClean="0"/>
              <a:t>3/11/24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0B5A86-95D8-C943-AB9B-3846EA89DFF8}" type="slidenum">
              <a:rPr lang="en-US" smtClean="0"/>
              <a:t>‹#›</a:t>
            </a:fld>
            <a:endParaRPr lang="en-US"/>
          </a:p>
        </p:txBody>
      </p:sp>
    </p:spTree>
    <p:extLst>
      <p:ext uri="{BB962C8B-B14F-4D97-AF65-F5344CB8AC3E}">
        <p14:creationId xmlns:p14="http://schemas.microsoft.com/office/powerpoint/2010/main" val="284204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170E2450-830C-E547-B79E-98C03C92D4A6}" type="datetimeFigureOut">
              <a:rPr lang="en-US" smtClean="0"/>
              <a:t>3/11/24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290B5A86-95D8-C943-AB9B-3846EA89DFF8}" type="slidenum">
              <a:rPr lang="en-US" smtClean="0"/>
              <a:t>‹#›</a:t>
            </a:fld>
            <a:endParaRPr lang="en-US"/>
          </a:p>
        </p:txBody>
      </p:sp>
    </p:spTree>
    <p:extLst>
      <p:ext uri="{BB962C8B-B14F-4D97-AF65-F5344CB8AC3E}">
        <p14:creationId xmlns:p14="http://schemas.microsoft.com/office/powerpoint/2010/main" val="232755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170E2450-830C-E547-B79E-98C03C92D4A6}" type="datetimeFigureOut">
              <a:rPr lang="en-US" smtClean="0"/>
              <a:t>3/11/24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290B5A86-95D8-C943-AB9B-3846EA89DFF8}" type="slidenum">
              <a:rPr lang="en-US" smtClean="0"/>
              <a:t>‹#›</a:t>
            </a:fld>
            <a:endParaRPr lang="en-US"/>
          </a:p>
        </p:txBody>
      </p:sp>
    </p:spTree>
    <p:extLst>
      <p:ext uri="{BB962C8B-B14F-4D97-AF65-F5344CB8AC3E}">
        <p14:creationId xmlns:p14="http://schemas.microsoft.com/office/powerpoint/2010/main" val="421810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70E2450-830C-E547-B79E-98C03C92D4A6}" type="datetimeFigureOut">
              <a:rPr lang="en-US" smtClean="0"/>
              <a:t>3/11/24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90B5A86-95D8-C943-AB9B-3846EA89DFF8}" type="slidenum">
              <a:rPr lang="en-US" smtClean="0"/>
              <a:t>‹#›</a:t>
            </a:fld>
            <a:endParaRPr lang="en-US"/>
          </a:p>
        </p:txBody>
      </p:sp>
    </p:spTree>
    <p:extLst>
      <p:ext uri="{BB962C8B-B14F-4D97-AF65-F5344CB8AC3E}">
        <p14:creationId xmlns:p14="http://schemas.microsoft.com/office/powerpoint/2010/main" val="157449310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654D-3C22-4FBF-3B66-3E77F675A109}"/>
              </a:ext>
            </a:extLst>
          </p:cNvPr>
          <p:cNvSpPr>
            <a:spLocks noGrp="1"/>
          </p:cNvSpPr>
          <p:nvPr>
            <p:ph type="ctrTitle"/>
          </p:nvPr>
        </p:nvSpPr>
        <p:spPr>
          <a:xfrm>
            <a:off x="1600200" y="2286000"/>
            <a:ext cx="8991600" cy="2237874"/>
          </a:xfrm>
          <a:noFill/>
          <a:ln>
            <a:solidFill>
              <a:schemeClr val="tx1"/>
            </a:solidFill>
          </a:ln>
        </p:spPr>
        <p:txBody>
          <a:bodyPr>
            <a:normAutofit/>
          </a:bodyPr>
          <a:lstStyle/>
          <a:p>
            <a:r>
              <a:rPr lang="en-US" sz="3200" dirty="0">
                <a:solidFill>
                  <a:schemeClr val="tx1"/>
                </a:solidFill>
                <a:latin typeface="Arial" panose="020B0604020202020204" pitchFamily="34" charset="0"/>
                <a:ea typeface="Roboto" panose="02000000000000000000" pitchFamily="2" charset="0"/>
                <a:cs typeface="Arial" panose="020B0604020202020204" pitchFamily="34" charset="0"/>
              </a:rPr>
              <a:t>Introduction to </a:t>
            </a:r>
            <a:br>
              <a:rPr lang="en-US" sz="3200" dirty="0">
                <a:solidFill>
                  <a:schemeClr val="tx1"/>
                </a:solidFill>
                <a:latin typeface="Arial" panose="020B0604020202020204" pitchFamily="34" charset="0"/>
                <a:ea typeface="Roboto" panose="02000000000000000000" pitchFamily="2" charset="0"/>
                <a:cs typeface="Arial" panose="020B0604020202020204" pitchFamily="34" charset="0"/>
              </a:rPr>
            </a:br>
            <a:r>
              <a:rPr lang="en-US" sz="3200" dirty="0">
                <a:solidFill>
                  <a:schemeClr val="tx1"/>
                </a:solidFill>
                <a:latin typeface="Arial" panose="020B0604020202020204" pitchFamily="34" charset="0"/>
                <a:ea typeface="Roboto" panose="02000000000000000000" pitchFamily="2" charset="0"/>
                <a:cs typeface="Arial" panose="020B0604020202020204" pitchFamily="34" charset="0"/>
              </a:rPr>
              <a:t>Artificial Intelligence &amp; </a:t>
            </a:r>
            <a:br>
              <a:rPr lang="en-US" sz="3200" dirty="0">
                <a:solidFill>
                  <a:schemeClr val="tx1"/>
                </a:solidFill>
                <a:latin typeface="Arial" panose="020B0604020202020204" pitchFamily="34" charset="0"/>
                <a:ea typeface="Roboto" panose="02000000000000000000" pitchFamily="2" charset="0"/>
                <a:cs typeface="Arial" panose="020B0604020202020204" pitchFamily="34" charset="0"/>
              </a:rPr>
            </a:br>
            <a:r>
              <a:rPr lang="en-US" sz="3200" dirty="0">
                <a:solidFill>
                  <a:schemeClr val="tx1"/>
                </a:solidFill>
                <a:latin typeface="Arial" panose="020B0604020202020204" pitchFamily="34" charset="0"/>
                <a:ea typeface="Roboto" panose="02000000000000000000" pitchFamily="2" charset="0"/>
                <a:cs typeface="Arial" panose="020B0604020202020204" pitchFamily="34" charset="0"/>
              </a:rPr>
              <a:t>Machine Learning </a:t>
            </a:r>
            <a:br>
              <a:rPr lang="en-US" sz="3200" dirty="0">
                <a:solidFill>
                  <a:schemeClr val="tx1"/>
                </a:solidFill>
                <a:latin typeface="Arial" panose="020B0604020202020204" pitchFamily="34" charset="0"/>
                <a:ea typeface="Roboto" panose="02000000000000000000" pitchFamily="2" charset="0"/>
                <a:cs typeface="Arial" panose="020B0604020202020204" pitchFamily="34" charset="0"/>
              </a:rPr>
            </a:br>
            <a:r>
              <a:rPr lang="en-US" sz="3200" dirty="0">
                <a:solidFill>
                  <a:schemeClr val="tx1"/>
                </a:solidFill>
                <a:latin typeface="Arial" panose="020B0604020202020204" pitchFamily="34" charset="0"/>
                <a:ea typeface="Roboto" panose="02000000000000000000" pitchFamily="2" charset="0"/>
                <a:cs typeface="Arial" panose="020B0604020202020204" pitchFamily="34" charset="0"/>
              </a:rPr>
              <a:t>for Space Biology</a:t>
            </a:r>
          </a:p>
        </p:txBody>
      </p:sp>
    </p:spTree>
    <p:extLst>
      <p:ext uri="{BB962C8B-B14F-4D97-AF65-F5344CB8AC3E}">
        <p14:creationId xmlns:p14="http://schemas.microsoft.com/office/powerpoint/2010/main" val="2379040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C4301-1426-BFE2-7234-9115AE93CA8E}"/>
              </a:ext>
            </a:extLst>
          </p:cNvPr>
          <p:cNvSpPr>
            <a:spLocks noGrp="1"/>
          </p:cNvSpPr>
          <p:nvPr>
            <p:ph type="title"/>
          </p:nvPr>
        </p:nvSpPr>
        <p:spPr>
          <a:xfrm>
            <a:off x="271397" y="130302"/>
            <a:ext cx="11649205" cy="1188720"/>
          </a:xfrm>
          <a:solidFill>
            <a:srgbClr val="FFFFFF">
              <a:alpha val="10000"/>
            </a:srgbClr>
          </a:solidFill>
          <a:ln>
            <a:solidFill>
              <a:schemeClr val="tx1"/>
            </a:solidFill>
          </a:ln>
        </p:spPr>
        <p:txBody>
          <a:bodyPr>
            <a:normAutofit/>
          </a:bodyPr>
          <a:lstStyle/>
          <a:p>
            <a:r>
              <a:rPr lang="en-US" dirty="0">
                <a:solidFill>
                  <a:schemeClr val="tx1"/>
                </a:solidFill>
              </a:rPr>
              <a:t>Key concepts in machine learning</a:t>
            </a:r>
          </a:p>
        </p:txBody>
      </p:sp>
      <p:sp>
        <p:nvSpPr>
          <p:cNvPr id="3" name="Content Placeholder 2">
            <a:extLst>
              <a:ext uri="{FF2B5EF4-FFF2-40B4-BE49-F238E27FC236}">
                <a16:creationId xmlns:a16="http://schemas.microsoft.com/office/drawing/2014/main" id="{63A2FCDD-6AFD-1760-4BD4-DC638E9FD880}"/>
              </a:ext>
            </a:extLst>
          </p:cNvPr>
          <p:cNvSpPr>
            <a:spLocks noGrp="1"/>
          </p:cNvSpPr>
          <p:nvPr>
            <p:ph idx="1"/>
          </p:nvPr>
        </p:nvSpPr>
        <p:spPr>
          <a:xfrm>
            <a:off x="271397" y="1708644"/>
            <a:ext cx="11649204" cy="5019054"/>
          </a:xfrm>
        </p:spPr>
        <p:txBody>
          <a:bodyPr>
            <a:normAutofit/>
          </a:bodyPr>
          <a:lstStyle/>
          <a:p>
            <a:r>
              <a:rPr lang="en-US" sz="2400" b="1" dirty="0">
                <a:solidFill>
                  <a:schemeClr val="accent1">
                    <a:lumMod val="75000"/>
                  </a:schemeClr>
                </a:solidFill>
              </a:rPr>
              <a:t>Interpretability: </a:t>
            </a:r>
            <a:r>
              <a:rPr lang="en-US" sz="2400" dirty="0"/>
              <a:t>how a machine learning model makes predictions or decisions. </a:t>
            </a:r>
          </a:p>
          <a:p>
            <a:pPr lvl="1"/>
            <a:r>
              <a:rPr lang="en-US" sz="2200" dirty="0"/>
              <a:t>Interpretability is like being able to explain </a:t>
            </a:r>
            <a:r>
              <a:rPr lang="en-US" sz="2200" b="1" u="sng" dirty="0"/>
              <a:t>why</a:t>
            </a:r>
            <a:r>
              <a:rPr lang="en-US" sz="2200" dirty="0"/>
              <a:t> a movie recommendation was made, based on factors like genre, actors, or user preferences.</a:t>
            </a:r>
          </a:p>
          <a:p>
            <a:pPr marL="0" indent="0">
              <a:buNone/>
            </a:pPr>
            <a:endParaRPr lang="en-US" sz="2200" dirty="0"/>
          </a:p>
        </p:txBody>
      </p:sp>
      <p:pic>
        <p:nvPicPr>
          <p:cNvPr id="4" name="Picture 3">
            <a:extLst>
              <a:ext uri="{FF2B5EF4-FFF2-40B4-BE49-F238E27FC236}">
                <a16:creationId xmlns:a16="http://schemas.microsoft.com/office/drawing/2014/main" id="{C498A551-0C4D-5A64-E718-3092FFD55D02}"/>
              </a:ext>
            </a:extLst>
          </p:cNvPr>
          <p:cNvPicPr>
            <a:picLocks noChangeAspect="1"/>
          </p:cNvPicPr>
          <p:nvPr/>
        </p:nvPicPr>
        <p:blipFill>
          <a:blip r:embed="rId3"/>
          <a:stretch>
            <a:fillRect/>
          </a:stretch>
        </p:blipFill>
        <p:spPr>
          <a:xfrm>
            <a:off x="3920358" y="3395918"/>
            <a:ext cx="3331780" cy="3331780"/>
          </a:xfrm>
          <a:prstGeom prst="rect">
            <a:avLst/>
          </a:prstGeom>
        </p:spPr>
      </p:pic>
    </p:spTree>
    <p:extLst>
      <p:ext uri="{BB962C8B-B14F-4D97-AF65-F5344CB8AC3E}">
        <p14:creationId xmlns:p14="http://schemas.microsoft.com/office/powerpoint/2010/main" val="209939824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C4301-1426-BFE2-7234-9115AE93CA8E}"/>
              </a:ext>
            </a:extLst>
          </p:cNvPr>
          <p:cNvSpPr>
            <a:spLocks noGrp="1"/>
          </p:cNvSpPr>
          <p:nvPr>
            <p:ph type="title"/>
          </p:nvPr>
        </p:nvSpPr>
        <p:spPr>
          <a:xfrm>
            <a:off x="271397" y="130302"/>
            <a:ext cx="11649205" cy="1188720"/>
          </a:xfrm>
          <a:solidFill>
            <a:srgbClr val="FFFFFF">
              <a:alpha val="10000"/>
            </a:srgbClr>
          </a:solidFill>
          <a:ln>
            <a:solidFill>
              <a:schemeClr val="tx1"/>
            </a:solidFill>
          </a:ln>
        </p:spPr>
        <p:txBody>
          <a:bodyPr>
            <a:normAutofit/>
          </a:bodyPr>
          <a:lstStyle/>
          <a:p>
            <a:r>
              <a:rPr lang="en-US" dirty="0">
                <a:solidFill>
                  <a:schemeClr val="tx1"/>
                </a:solidFill>
              </a:rPr>
              <a:t>Key concepts in machine learning</a:t>
            </a:r>
          </a:p>
        </p:txBody>
      </p:sp>
      <p:sp>
        <p:nvSpPr>
          <p:cNvPr id="3" name="Content Placeholder 2">
            <a:extLst>
              <a:ext uri="{FF2B5EF4-FFF2-40B4-BE49-F238E27FC236}">
                <a16:creationId xmlns:a16="http://schemas.microsoft.com/office/drawing/2014/main" id="{63A2FCDD-6AFD-1760-4BD4-DC638E9FD880}"/>
              </a:ext>
            </a:extLst>
          </p:cNvPr>
          <p:cNvSpPr>
            <a:spLocks noGrp="1"/>
          </p:cNvSpPr>
          <p:nvPr>
            <p:ph idx="1"/>
          </p:nvPr>
        </p:nvSpPr>
        <p:spPr>
          <a:xfrm>
            <a:off x="271397" y="1481954"/>
            <a:ext cx="11649204" cy="5019054"/>
          </a:xfrm>
        </p:spPr>
        <p:txBody>
          <a:bodyPr>
            <a:normAutofit/>
          </a:bodyPr>
          <a:lstStyle/>
          <a:p>
            <a:r>
              <a:rPr lang="en-US" sz="2400" b="1" dirty="0">
                <a:solidFill>
                  <a:schemeClr val="accent1">
                    <a:lumMod val="75000"/>
                  </a:schemeClr>
                </a:solidFill>
              </a:rPr>
              <a:t>Overfitting:</a:t>
            </a:r>
            <a:r>
              <a:rPr lang="en-US" sz="2400" dirty="0"/>
              <a:t> a model learns </a:t>
            </a:r>
            <a:r>
              <a:rPr lang="en-US" sz="2400" b="1" u="sng" dirty="0"/>
              <a:t>noise or irrelevant details</a:t>
            </a:r>
            <a:r>
              <a:rPr lang="en-US" sz="2400" dirty="0"/>
              <a:t> from the training data, resulting in poor performance on new, unseen data. </a:t>
            </a:r>
          </a:p>
          <a:p>
            <a:pPr lvl="1"/>
            <a:r>
              <a:rPr lang="en-US" sz="2200" dirty="0"/>
              <a:t>Overfitting is like memorizing answers to specific questions from past exams without understanding the concepts. The model performs well on known questions but fails on new ones.</a:t>
            </a:r>
          </a:p>
        </p:txBody>
      </p:sp>
      <p:pic>
        <p:nvPicPr>
          <p:cNvPr id="4" name="Picture 3">
            <a:extLst>
              <a:ext uri="{FF2B5EF4-FFF2-40B4-BE49-F238E27FC236}">
                <a16:creationId xmlns:a16="http://schemas.microsoft.com/office/drawing/2014/main" id="{BCD8D5C0-F888-810A-868E-87ADA9EEA03E}"/>
              </a:ext>
            </a:extLst>
          </p:cNvPr>
          <p:cNvPicPr>
            <a:picLocks noChangeAspect="1"/>
          </p:cNvPicPr>
          <p:nvPr/>
        </p:nvPicPr>
        <p:blipFill>
          <a:blip r:embed="rId3"/>
          <a:stretch>
            <a:fillRect/>
          </a:stretch>
        </p:blipFill>
        <p:spPr>
          <a:xfrm>
            <a:off x="3962399" y="3429000"/>
            <a:ext cx="3176752" cy="3176752"/>
          </a:xfrm>
          <a:prstGeom prst="rect">
            <a:avLst/>
          </a:prstGeom>
        </p:spPr>
      </p:pic>
    </p:spTree>
    <p:extLst>
      <p:ext uri="{BB962C8B-B14F-4D97-AF65-F5344CB8AC3E}">
        <p14:creationId xmlns:p14="http://schemas.microsoft.com/office/powerpoint/2010/main" val="239588291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C4301-1426-BFE2-7234-9115AE93CA8E}"/>
              </a:ext>
            </a:extLst>
          </p:cNvPr>
          <p:cNvSpPr>
            <a:spLocks noGrp="1"/>
          </p:cNvSpPr>
          <p:nvPr>
            <p:ph type="title"/>
          </p:nvPr>
        </p:nvSpPr>
        <p:spPr>
          <a:xfrm>
            <a:off x="271397" y="130302"/>
            <a:ext cx="11649205" cy="1188720"/>
          </a:xfrm>
          <a:solidFill>
            <a:srgbClr val="FFFFFF">
              <a:alpha val="10000"/>
            </a:srgbClr>
          </a:solidFill>
          <a:ln>
            <a:solidFill>
              <a:schemeClr val="tx1"/>
            </a:solidFill>
          </a:ln>
        </p:spPr>
        <p:txBody>
          <a:bodyPr>
            <a:normAutofit/>
          </a:bodyPr>
          <a:lstStyle/>
          <a:p>
            <a:r>
              <a:rPr lang="en-US" dirty="0">
                <a:solidFill>
                  <a:schemeClr val="tx1"/>
                </a:solidFill>
              </a:rPr>
              <a:t>Key concepts in machine learning</a:t>
            </a:r>
          </a:p>
        </p:txBody>
      </p:sp>
      <p:sp>
        <p:nvSpPr>
          <p:cNvPr id="3" name="Content Placeholder 2">
            <a:extLst>
              <a:ext uri="{FF2B5EF4-FFF2-40B4-BE49-F238E27FC236}">
                <a16:creationId xmlns:a16="http://schemas.microsoft.com/office/drawing/2014/main" id="{63A2FCDD-6AFD-1760-4BD4-DC638E9FD880}"/>
              </a:ext>
            </a:extLst>
          </p:cNvPr>
          <p:cNvSpPr>
            <a:spLocks noGrp="1"/>
          </p:cNvSpPr>
          <p:nvPr>
            <p:ph idx="1"/>
          </p:nvPr>
        </p:nvSpPr>
        <p:spPr>
          <a:xfrm>
            <a:off x="271397" y="1481954"/>
            <a:ext cx="11649204" cy="5019054"/>
          </a:xfrm>
        </p:spPr>
        <p:txBody>
          <a:bodyPr>
            <a:normAutofit/>
          </a:bodyPr>
          <a:lstStyle/>
          <a:p>
            <a:r>
              <a:rPr lang="en-US" sz="2400" b="1" dirty="0">
                <a:solidFill>
                  <a:schemeClr val="accent1">
                    <a:lumMod val="75000"/>
                  </a:schemeClr>
                </a:solidFill>
              </a:rPr>
              <a:t>Underfitting: </a:t>
            </a:r>
            <a:r>
              <a:rPr lang="en-US" sz="2400" dirty="0"/>
              <a:t>when a model is too simple to capture the </a:t>
            </a:r>
            <a:r>
              <a:rPr lang="en-US" sz="2400" b="1" u="sng" dirty="0"/>
              <a:t>underlying structure </a:t>
            </a:r>
            <a:r>
              <a:rPr lang="en-US" sz="2400" dirty="0"/>
              <a:t>of the data. </a:t>
            </a:r>
          </a:p>
          <a:p>
            <a:pPr lvl="1"/>
            <a:r>
              <a:rPr lang="en-US" sz="2200" dirty="0"/>
              <a:t>Underfitting is like using a simple recipe to cook a complex dish, resulting in a bland or incomplete outcome. The model fails to capture the </a:t>
            </a:r>
            <a:r>
              <a:rPr lang="en-US" sz="2200" b="1" u="sng" dirty="0"/>
              <a:t>nuances</a:t>
            </a:r>
            <a:r>
              <a:rPr lang="en-US" sz="2200" dirty="0"/>
              <a:t> of the data.</a:t>
            </a:r>
          </a:p>
        </p:txBody>
      </p:sp>
      <p:pic>
        <p:nvPicPr>
          <p:cNvPr id="4" name="Picture 3">
            <a:extLst>
              <a:ext uri="{FF2B5EF4-FFF2-40B4-BE49-F238E27FC236}">
                <a16:creationId xmlns:a16="http://schemas.microsoft.com/office/drawing/2014/main" id="{A3071F62-0E2D-4767-AA04-8F70F5D37631}"/>
              </a:ext>
            </a:extLst>
          </p:cNvPr>
          <p:cNvPicPr>
            <a:picLocks noChangeAspect="1"/>
          </p:cNvPicPr>
          <p:nvPr/>
        </p:nvPicPr>
        <p:blipFill>
          <a:blip r:embed="rId3"/>
          <a:stretch>
            <a:fillRect/>
          </a:stretch>
        </p:blipFill>
        <p:spPr>
          <a:xfrm>
            <a:off x="4204137" y="3668491"/>
            <a:ext cx="2995449" cy="2995449"/>
          </a:xfrm>
          <a:prstGeom prst="rect">
            <a:avLst/>
          </a:prstGeom>
        </p:spPr>
      </p:pic>
    </p:spTree>
    <p:extLst>
      <p:ext uri="{BB962C8B-B14F-4D97-AF65-F5344CB8AC3E}">
        <p14:creationId xmlns:p14="http://schemas.microsoft.com/office/powerpoint/2010/main" val="365274951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C4301-1426-BFE2-7234-9115AE93CA8E}"/>
              </a:ext>
            </a:extLst>
          </p:cNvPr>
          <p:cNvSpPr>
            <a:spLocks noGrp="1"/>
          </p:cNvSpPr>
          <p:nvPr>
            <p:ph type="title"/>
          </p:nvPr>
        </p:nvSpPr>
        <p:spPr>
          <a:xfrm>
            <a:off x="271397" y="130302"/>
            <a:ext cx="11649205" cy="1188720"/>
          </a:xfrm>
          <a:solidFill>
            <a:srgbClr val="FFFFFF">
              <a:alpha val="10000"/>
            </a:srgbClr>
          </a:solidFill>
          <a:ln>
            <a:solidFill>
              <a:schemeClr val="tx1"/>
            </a:solidFill>
          </a:ln>
        </p:spPr>
        <p:txBody>
          <a:bodyPr>
            <a:normAutofit/>
          </a:bodyPr>
          <a:lstStyle/>
          <a:p>
            <a:r>
              <a:rPr lang="en-US" dirty="0">
                <a:solidFill>
                  <a:schemeClr val="tx1"/>
                </a:solidFill>
              </a:rPr>
              <a:t>Machine learning vs artificial intelligence</a:t>
            </a:r>
          </a:p>
        </p:txBody>
      </p:sp>
      <p:sp>
        <p:nvSpPr>
          <p:cNvPr id="3" name="Content Placeholder 2">
            <a:extLst>
              <a:ext uri="{FF2B5EF4-FFF2-40B4-BE49-F238E27FC236}">
                <a16:creationId xmlns:a16="http://schemas.microsoft.com/office/drawing/2014/main" id="{63A2FCDD-6AFD-1760-4BD4-DC638E9FD880}"/>
              </a:ext>
            </a:extLst>
          </p:cNvPr>
          <p:cNvSpPr>
            <a:spLocks noGrp="1"/>
          </p:cNvSpPr>
          <p:nvPr>
            <p:ph idx="1"/>
          </p:nvPr>
        </p:nvSpPr>
        <p:spPr>
          <a:xfrm>
            <a:off x="271397" y="1367967"/>
            <a:ext cx="11649204" cy="5506348"/>
          </a:xfrm>
        </p:spPr>
        <p:txBody>
          <a:bodyPr>
            <a:normAutofit/>
          </a:bodyPr>
          <a:lstStyle/>
          <a:p>
            <a:pPr algn="l">
              <a:buFont typeface="Arial" panose="020B0604020202020204" pitchFamily="34" charset="0"/>
              <a:buChar char="•"/>
            </a:pPr>
            <a:r>
              <a:rPr lang="en-US" sz="2400" b="1" i="0" dirty="0">
                <a:solidFill>
                  <a:schemeClr val="tx1"/>
                </a:solidFill>
                <a:effectLst/>
              </a:rPr>
              <a:t>Artificial Intelligence (AI)</a:t>
            </a:r>
            <a:r>
              <a:rPr lang="en-US" sz="2400" b="0" i="0" dirty="0">
                <a:solidFill>
                  <a:schemeClr val="tx1"/>
                </a:solidFill>
                <a:effectLst/>
              </a:rPr>
              <a:t>: a broad field of computer science focused on creating systems or machines that can perform tasks that typically require human intelligence.</a:t>
            </a:r>
          </a:p>
          <a:p>
            <a:pPr marL="742950" lvl="1" indent="-285750" algn="l">
              <a:buFont typeface="Arial" panose="020B0604020202020204" pitchFamily="34" charset="0"/>
              <a:buChar char="•"/>
            </a:pPr>
            <a:r>
              <a:rPr lang="en-US" sz="2000" b="0" i="1" dirty="0">
                <a:solidFill>
                  <a:schemeClr val="tx1"/>
                </a:solidFill>
                <a:effectLst/>
              </a:rPr>
              <a:t>AI systems aim to mimic human cognitive functions such as learning, reasoning, problem-solving, perception, and language understanding.</a:t>
            </a:r>
          </a:p>
          <a:p>
            <a:pPr algn="l">
              <a:buFont typeface="Arial" panose="020B0604020202020204" pitchFamily="34" charset="0"/>
              <a:buChar char="•"/>
            </a:pPr>
            <a:r>
              <a:rPr lang="en-US" sz="2400" b="1" i="0" dirty="0">
                <a:solidFill>
                  <a:schemeClr val="tx1"/>
                </a:solidFill>
                <a:effectLst/>
              </a:rPr>
              <a:t>Machine Learning (ML)</a:t>
            </a:r>
            <a:r>
              <a:rPr lang="en-US" sz="2400" b="0" i="0" dirty="0">
                <a:solidFill>
                  <a:schemeClr val="tx1"/>
                </a:solidFill>
                <a:effectLst/>
              </a:rPr>
              <a:t>: a subset of AI that focuses on developing algorithms and models that enable computers to learn from data and make predictions or decisions based on that data.</a:t>
            </a:r>
          </a:p>
          <a:p>
            <a:pPr marL="742950" lvl="1" indent="-285750" algn="l">
              <a:buFont typeface="Arial" panose="020B0604020202020204" pitchFamily="34" charset="0"/>
              <a:buChar char="•"/>
            </a:pPr>
            <a:r>
              <a:rPr lang="en-US" sz="2000" b="0" i="1" dirty="0">
                <a:solidFill>
                  <a:schemeClr val="tx1"/>
                </a:solidFill>
                <a:effectLst/>
              </a:rPr>
              <a:t>ML algorithms learn patterns and relationships from large datasets without being explicitly programmed, allowing them to improve performance over time.</a:t>
            </a:r>
          </a:p>
          <a:p>
            <a:pPr marL="742950" lvl="1" indent="-285750" algn="l">
              <a:buFont typeface="Arial" panose="020B0604020202020204" pitchFamily="34" charset="0"/>
              <a:buChar char="•"/>
            </a:pPr>
            <a:endParaRPr lang="en-US" sz="2000" b="0" i="0" dirty="0">
              <a:solidFill>
                <a:schemeClr val="accent1">
                  <a:lumMod val="75000"/>
                </a:schemeClr>
              </a:solidFill>
              <a:effectLst/>
            </a:endParaRPr>
          </a:p>
          <a:p>
            <a:pPr indent="0" algn="ctr">
              <a:buNone/>
            </a:pPr>
            <a:r>
              <a:rPr lang="en-US" sz="2400" dirty="0">
                <a:solidFill>
                  <a:schemeClr val="accent1">
                    <a:lumMod val="75000"/>
                  </a:schemeClr>
                </a:solidFill>
              </a:rPr>
              <a:t>In biological research, we may use both ML and AI techniques to uncover biological patterns and complexity.</a:t>
            </a:r>
            <a:endParaRPr lang="en-US" sz="2400" b="0" dirty="0">
              <a:solidFill>
                <a:schemeClr val="accent1">
                  <a:lumMod val="75000"/>
                </a:schemeClr>
              </a:solidFill>
              <a:effectLst/>
            </a:endParaRPr>
          </a:p>
        </p:txBody>
      </p:sp>
    </p:spTree>
    <p:extLst>
      <p:ext uri="{BB962C8B-B14F-4D97-AF65-F5344CB8AC3E}">
        <p14:creationId xmlns:p14="http://schemas.microsoft.com/office/powerpoint/2010/main" val="227322200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C4301-1426-BFE2-7234-9115AE93CA8E}"/>
              </a:ext>
            </a:extLst>
          </p:cNvPr>
          <p:cNvSpPr>
            <a:spLocks noGrp="1"/>
          </p:cNvSpPr>
          <p:nvPr>
            <p:ph type="title"/>
          </p:nvPr>
        </p:nvSpPr>
        <p:spPr>
          <a:xfrm>
            <a:off x="271397" y="130302"/>
            <a:ext cx="11649205" cy="1188720"/>
          </a:xfrm>
          <a:solidFill>
            <a:srgbClr val="FFFFFF">
              <a:alpha val="10000"/>
            </a:srgbClr>
          </a:solidFill>
          <a:ln>
            <a:solidFill>
              <a:schemeClr val="tx1"/>
            </a:solidFill>
          </a:ln>
        </p:spPr>
        <p:txBody>
          <a:bodyPr>
            <a:normAutofit/>
          </a:bodyPr>
          <a:lstStyle/>
          <a:p>
            <a:r>
              <a:rPr lang="en-US" dirty="0">
                <a:solidFill>
                  <a:schemeClr val="tx1"/>
                </a:solidFill>
              </a:rPr>
              <a:t>Types of machine learning</a:t>
            </a:r>
          </a:p>
        </p:txBody>
      </p:sp>
      <p:sp>
        <p:nvSpPr>
          <p:cNvPr id="3" name="Content Placeholder 2">
            <a:extLst>
              <a:ext uri="{FF2B5EF4-FFF2-40B4-BE49-F238E27FC236}">
                <a16:creationId xmlns:a16="http://schemas.microsoft.com/office/drawing/2014/main" id="{63A2FCDD-6AFD-1760-4BD4-DC638E9FD880}"/>
              </a:ext>
            </a:extLst>
          </p:cNvPr>
          <p:cNvSpPr>
            <a:spLocks noGrp="1"/>
          </p:cNvSpPr>
          <p:nvPr>
            <p:ph idx="1"/>
          </p:nvPr>
        </p:nvSpPr>
        <p:spPr>
          <a:xfrm>
            <a:off x="271397" y="1481954"/>
            <a:ext cx="11649204" cy="5019054"/>
          </a:xfrm>
        </p:spPr>
        <p:txBody>
          <a:bodyPr>
            <a:normAutofit/>
          </a:bodyPr>
          <a:lstStyle/>
          <a:p>
            <a:r>
              <a:rPr lang="en-US" sz="2400" b="1" dirty="0"/>
              <a:t>Supervised Learning: </a:t>
            </a:r>
            <a:r>
              <a:rPr lang="en-US" sz="2400" dirty="0"/>
              <a:t>algorithm learns from </a:t>
            </a:r>
            <a:r>
              <a:rPr lang="en-US" sz="2400" u="sng" dirty="0"/>
              <a:t>labeled</a:t>
            </a:r>
            <a:r>
              <a:rPr lang="en-US" sz="2400" dirty="0"/>
              <a:t> data</a:t>
            </a:r>
          </a:p>
          <a:p>
            <a:pPr lvl="1"/>
            <a:r>
              <a:rPr lang="en-US" sz="2200" b="1" dirty="0">
                <a:solidFill>
                  <a:schemeClr val="accent1">
                    <a:lumMod val="75000"/>
                  </a:schemeClr>
                </a:solidFill>
              </a:rPr>
              <a:t>Example: </a:t>
            </a:r>
            <a:r>
              <a:rPr lang="en-US" sz="2200" dirty="0">
                <a:solidFill>
                  <a:schemeClr val="accent1">
                    <a:lumMod val="75000"/>
                  </a:schemeClr>
                </a:solidFill>
              </a:rPr>
              <a:t>Predicting house prices based on features like size, location, and number of bedrooms, using historical data where prices are labeled.</a:t>
            </a:r>
          </a:p>
        </p:txBody>
      </p:sp>
      <p:pic>
        <p:nvPicPr>
          <p:cNvPr id="4" name="Picture 3">
            <a:extLst>
              <a:ext uri="{FF2B5EF4-FFF2-40B4-BE49-F238E27FC236}">
                <a16:creationId xmlns:a16="http://schemas.microsoft.com/office/drawing/2014/main" id="{0BACF481-DCD7-8CE9-7149-51E151C7119A}"/>
              </a:ext>
            </a:extLst>
          </p:cNvPr>
          <p:cNvPicPr>
            <a:picLocks noChangeAspect="1"/>
          </p:cNvPicPr>
          <p:nvPr/>
        </p:nvPicPr>
        <p:blipFill>
          <a:blip r:embed="rId2"/>
          <a:stretch>
            <a:fillRect/>
          </a:stretch>
        </p:blipFill>
        <p:spPr>
          <a:xfrm>
            <a:off x="838200" y="3422378"/>
            <a:ext cx="2684646" cy="2684646"/>
          </a:xfrm>
          <a:prstGeom prst="rect">
            <a:avLst/>
          </a:prstGeom>
        </p:spPr>
      </p:pic>
      <p:pic>
        <p:nvPicPr>
          <p:cNvPr id="5" name="Picture 4">
            <a:extLst>
              <a:ext uri="{FF2B5EF4-FFF2-40B4-BE49-F238E27FC236}">
                <a16:creationId xmlns:a16="http://schemas.microsoft.com/office/drawing/2014/main" id="{2901D2D2-2A9F-FA65-DF8A-510E04E2A873}"/>
              </a:ext>
            </a:extLst>
          </p:cNvPr>
          <p:cNvPicPr>
            <a:picLocks noChangeAspect="1"/>
          </p:cNvPicPr>
          <p:nvPr/>
        </p:nvPicPr>
        <p:blipFill>
          <a:blip r:embed="rId3"/>
          <a:stretch>
            <a:fillRect/>
          </a:stretch>
        </p:blipFill>
        <p:spPr>
          <a:xfrm>
            <a:off x="6582949" y="3429000"/>
            <a:ext cx="2684646" cy="2684646"/>
          </a:xfrm>
          <a:prstGeom prst="rect">
            <a:avLst/>
          </a:prstGeom>
        </p:spPr>
      </p:pic>
      <p:sp>
        <p:nvSpPr>
          <p:cNvPr id="6" name="TextBox 5">
            <a:extLst>
              <a:ext uri="{FF2B5EF4-FFF2-40B4-BE49-F238E27FC236}">
                <a16:creationId xmlns:a16="http://schemas.microsoft.com/office/drawing/2014/main" id="{98B688C3-B71A-D0B4-F3A2-E95FB73C20B0}"/>
              </a:ext>
            </a:extLst>
          </p:cNvPr>
          <p:cNvSpPr txBox="1"/>
          <p:nvPr/>
        </p:nvSpPr>
        <p:spPr>
          <a:xfrm>
            <a:off x="3522846" y="4175717"/>
            <a:ext cx="2677977" cy="1754326"/>
          </a:xfrm>
          <a:prstGeom prst="rect">
            <a:avLst/>
          </a:prstGeom>
          <a:noFill/>
        </p:spPr>
        <p:txBody>
          <a:bodyPr wrap="none" rtlCol="0">
            <a:spAutoFit/>
          </a:bodyPr>
          <a:lstStyle/>
          <a:p>
            <a:r>
              <a:rPr lang="en-US" b="1" i="1" dirty="0"/>
              <a:t>Features:</a:t>
            </a:r>
          </a:p>
          <a:p>
            <a:r>
              <a:rPr lang="en-US" dirty="0"/>
              <a:t>Size = 4000 square feet</a:t>
            </a:r>
          </a:p>
          <a:p>
            <a:r>
              <a:rPr lang="en-US" dirty="0"/>
              <a:t>Location = rural</a:t>
            </a:r>
          </a:p>
          <a:p>
            <a:r>
              <a:rPr lang="en-US" dirty="0"/>
              <a:t>Number of bedrooms  = 6</a:t>
            </a:r>
          </a:p>
          <a:p>
            <a:endParaRPr lang="en-US" dirty="0"/>
          </a:p>
          <a:p>
            <a:r>
              <a:rPr lang="en-US" i="1" dirty="0"/>
              <a:t>Predict price</a:t>
            </a:r>
          </a:p>
        </p:txBody>
      </p:sp>
      <p:sp>
        <p:nvSpPr>
          <p:cNvPr id="7" name="TextBox 6">
            <a:extLst>
              <a:ext uri="{FF2B5EF4-FFF2-40B4-BE49-F238E27FC236}">
                <a16:creationId xmlns:a16="http://schemas.microsoft.com/office/drawing/2014/main" id="{C8729D01-6548-E3B4-940B-40EB574A933C}"/>
              </a:ext>
            </a:extLst>
          </p:cNvPr>
          <p:cNvSpPr txBox="1"/>
          <p:nvPr/>
        </p:nvSpPr>
        <p:spPr>
          <a:xfrm>
            <a:off x="9433687" y="4209742"/>
            <a:ext cx="2677977" cy="1754326"/>
          </a:xfrm>
          <a:prstGeom prst="rect">
            <a:avLst/>
          </a:prstGeom>
          <a:noFill/>
        </p:spPr>
        <p:txBody>
          <a:bodyPr wrap="none" rtlCol="0">
            <a:spAutoFit/>
          </a:bodyPr>
          <a:lstStyle/>
          <a:p>
            <a:r>
              <a:rPr lang="en-US" b="1" i="1" dirty="0"/>
              <a:t>Features:</a:t>
            </a:r>
            <a:endParaRPr lang="en-US" b="1" dirty="0"/>
          </a:p>
          <a:p>
            <a:r>
              <a:rPr lang="en-US" dirty="0"/>
              <a:t>Size = 3500 square feet</a:t>
            </a:r>
          </a:p>
          <a:p>
            <a:r>
              <a:rPr lang="en-US" dirty="0"/>
              <a:t>Location = suburban</a:t>
            </a:r>
          </a:p>
          <a:p>
            <a:r>
              <a:rPr lang="en-US" dirty="0"/>
              <a:t>Number of bedrooms  = 4</a:t>
            </a:r>
          </a:p>
          <a:p>
            <a:endParaRPr lang="en-US" dirty="0"/>
          </a:p>
          <a:p>
            <a:r>
              <a:rPr lang="en-US" i="1" dirty="0"/>
              <a:t>Predict price</a:t>
            </a:r>
          </a:p>
        </p:txBody>
      </p:sp>
    </p:spTree>
    <p:extLst>
      <p:ext uri="{BB962C8B-B14F-4D97-AF65-F5344CB8AC3E}">
        <p14:creationId xmlns:p14="http://schemas.microsoft.com/office/powerpoint/2010/main" val="20411209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C4301-1426-BFE2-7234-9115AE93CA8E}"/>
              </a:ext>
            </a:extLst>
          </p:cNvPr>
          <p:cNvSpPr>
            <a:spLocks noGrp="1"/>
          </p:cNvSpPr>
          <p:nvPr>
            <p:ph type="title"/>
          </p:nvPr>
        </p:nvSpPr>
        <p:spPr>
          <a:xfrm>
            <a:off x="271397" y="130302"/>
            <a:ext cx="11649205" cy="1188720"/>
          </a:xfrm>
          <a:solidFill>
            <a:srgbClr val="FFFFFF">
              <a:alpha val="10000"/>
            </a:srgbClr>
          </a:solidFill>
          <a:ln>
            <a:solidFill>
              <a:schemeClr val="tx1"/>
            </a:solidFill>
          </a:ln>
        </p:spPr>
        <p:txBody>
          <a:bodyPr>
            <a:normAutofit/>
          </a:bodyPr>
          <a:lstStyle/>
          <a:p>
            <a:r>
              <a:rPr lang="en-US" dirty="0">
                <a:solidFill>
                  <a:schemeClr val="tx1"/>
                </a:solidFill>
              </a:rPr>
              <a:t>Types of machine learning</a:t>
            </a:r>
          </a:p>
        </p:txBody>
      </p:sp>
      <p:sp>
        <p:nvSpPr>
          <p:cNvPr id="3" name="Content Placeholder 2">
            <a:extLst>
              <a:ext uri="{FF2B5EF4-FFF2-40B4-BE49-F238E27FC236}">
                <a16:creationId xmlns:a16="http://schemas.microsoft.com/office/drawing/2014/main" id="{63A2FCDD-6AFD-1760-4BD4-DC638E9FD880}"/>
              </a:ext>
            </a:extLst>
          </p:cNvPr>
          <p:cNvSpPr>
            <a:spLocks noGrp="1"/>
          </p:cNvSpPr>
          <p:nvPr>
            <p:ph idx="1"/>
          </p:nvPr>
        </p:nvSpPr>
        <p:spPr>
          <a:xfrm>
            <a:off x="271397" y="1481954"/>
            <a:ext cx="11649204" cy="5019054"/>
          </a:xfrm>
        </p:spPr>
        <p:txBody>
          <a:bodyPr>
            <a:normAutofit/>
          </a:bodyPr>
          <a:lstStyle/>
          <a:p>
            <a:r>
              <a:rPr lang="en-US" sz="2400" b="1" dirty="0"/>
              <a:t>Unsupervised Learning: </a:t>
            </a:r>
            <a:r>
              <a:rPr lang="en-US" sz="2400" dirty="0"/>
              <a:t>algorithm learns from </a:t>
            </a:r>
            <a:r>
              <a:rPr lang="en-US" sz="2400" u="sng" dirty="0"/>
              <a:t>unlabeled</a:t>
            </a:r>
            <a:r>
              <a:rPr lang="en-US" sz="2400" dirty="0"/>
              <a:t> data</a:t>
            </a:r>
          </a:p>
          <a:p>
            <a:pPr lvl="1"/>
            <a:r>
              <a:rPr lang="en-US" sz="2200" b="1" dirty="0">
                <a:solidFill>
                  <a:schemeClr val="accent1">
                    <a:lumMod val="75000"/>
                  </a:schemeClr>
                </a:solidFill>
              </a:rPr>
              <a:t>Example: </a:t>
            </a:r>
            <a:r>
              <a:rPr lang="en-US" sz="2200" dirty="0">
                <a:solidFill>
                  <a:schemeClr val="accent1">
                    <a:lumMod val="75000"/>
                  </a:schemeClr>
                </a:solidFill>
              </a:rPr>
              <a:t>Clustering similar documents together based on their content without any prior labels or categories.</a:t>
            </a:r>
          </a:p>
        </p:txBody>
      </p:sp>
      <p:pic>
        <p:nvPicPr>
          <p:cNvPr id="4" name="Picture 3">
            <a:extLst>
              <a:ext uri="{FF2B5EF4-FFF2-40B4-BE49-F238E27FC236}">
                <a16:creationId xmlns:a16="http://schemas.microsoft.com/office/drawing/2014/main" id="{DDDAB9D1-31D4-B201-E7A0-1C55D1066736}"/>
              </a:ext>
            </a:extLst>
          </p:cNvPr>
          <p:cNvPicPr>
            <a:picLocks noChangeAspect="1"/>
          </p:cNvPicPr>
          <p:nvPr/>
        </p:nvPicPr>
        <p:blipFill>
          <a:blip r:embed="rId2"/>
          <a:stretch>
            <a:fillRect/>
          </a:stretch>
        </p:blipFill>
        <p:spPr>
          <a:xfrm>
            <a:off x="4053037" y="3185960"/>
            <a:ext cx="3425792" cy="3425792"/>
          </a:xfrm>
          <a:prstGeom prst="rect">
            <a:avLst/>
          </a:prstGeom>
        </p:spPr>
      </p:pic>
    </p:spTree>
    <p:extLst>
      <p:ext uri="{BB962C8B-B14F-4D97-AF65-F5344CB8AC3E}">
        <p14:creationId xmlns:p14="http://schemas.microsoft.com/office/powerpoint/2010/main" val="229157251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C4301-1426-BFE2-7234-9115AE93CA8E}"/>
              </a:ext>
            </a:extLst>
          </p:cNvPr>
          <p:cNvSpPr>
            <a:spLocks noGrp="1"/>
          </p:cNvSpPr>
          <p:nvPr>
            <p:ph type="title"/>
          </p:nvPr>
        </p:nvSpPr>
        <p:spPr>
          <a:xfrm>
            <a:off x="271397" y="130302"/>
            <a:ext cx="11649205" cy="1188720"/>
          </a:xfrm>
          <a:solidFill>
            <a:srgbClr val="FFFFFF">
              <a:alpha val="10000"/>
            </a:srgbClr>
          </a:solidFill>
          <a:ln>
            <a:solidFill>
              <a:schemeClr val="tx1"/>
            </a:solidFill>
          </a:ln>
        </p:spPr>
        <p:txBody>
          <a:bodyPr>
            <a:normAutofit/>
          </a:bodyPr>
          <a:lstStyle/>
          <a:p>
            <a:r>
              <a:rPr lang="en-US" dirty="0">
                <a:solidFill>
                  <a:schemeClr val="tx1"/>
                </a:solidFill>
              </a:rPr>
              <a:t>Types of machine learning</a:t>
            </a:r>
          </a:p>
        </p:txBody>
      </p:sp>
      <p:sp>
        <p:nvSpPr>
          <p:cNvPr id="3" name="Content Placeholder 2">
            <a:extLst>
              <a:ext uri="{FF2B5EF4-FFF2-40B4-BE49-F238E27FC236}">
                <a16:creationId xmlns:a16="http://schemas.microsoft.com/office/drawing/2014/main" id="{63A2FCDD-6AFD-1760-4BD4-DC638E9FD880}"/>
              </a:ext>
            </a:extLst>
          </p:cNvPr>
          <p:cNvSpPr>
            <a:spLocks noGrp="1"/>
          </p:cNvSpPr>
          <p:nvPr>
            <p:ph idx="1"/>
          </p:nvPr>
        </p:nvSpPr>
        <p:spPr>
          <a:xfrm>
            <a:off x="271397" y="1481954"/>
            <a:ext cx="11649204" cy="5019054"/>
          </a:xfrm>
        </p:spPr>
        <p:txBody>
          <a:bodyPr>
            <a:normAutofit/>
          </a:bodyPr>
          <a:lstStyle/>
          <a:p>
            <a:r>
              <a:rPr lang="en-US" sz="2400" b="1" dirty="0"/>
              <a:t>Semi-Supervised Learning: </a:t>
            </a:r>
            <a:r>
              <a:rPr lang="en-US" sz="2400" dirty="0"/>
              <a:t>combines elements of both supervised and unsupervised learning, using </a:t>
            </a:r>
            <a:r>
              <a:rPr lang="en-US" sz="2400" u="sng" dirty="0"/>
              <a:t>a small amount of labeled data </a:t>
            </a:r>
            <a:r>
              <a:rPr lang="en-US" sz="2400" dirty="0"/>
              <a:t>along with a </a:t>
            </a:r>
            <a:r>
              <a:rPr lang="en-US" sz="2400" u="sng" dirty="0"/>
              <a:t>large amount of unlabeled data </a:t>
            </a:r>
            <a:r>
              <a:rPr lang="en-US" sz="2400" dirty="0"/>
              <a:t>for training.</a:t>
            </a:r>
          </a:p>
          <a:p>
            <a:pPr lvl="1"/>
            <a:r>
              <a:rPr lang="en-US" sz="2200" b="1" dirty="0">
                <a:solidFill>
                  <a:schemeClr val="accent1">
                    <a:lumMod val="75000"/>
                  </a:schemeClr>
                </a:solidFill>
              </a:rPr>
              <a:t>Example: </a:t>
            </a:r>
            <a:r>
              <a:rPr lang="en-US" sz="2200" dirty="0">
                <a:solidFill>
                  <a:schemeClr val="accent1">
                    <a:lumMod val="75000"/>
                  </a:schemeClr>
                </a:solidFill>
              </a:rPr>
              <a:t>Classifying email messages as spam or not spam, where only a fraction of emails are labeled as spam, while the majority are unlabeled.</a:t>
            </a:r>
          </a:p>
        </p:txBody>
      </p:sp>
      <p:pic>
        <p:nvPicPr>
          <p:cNvPr id="4" name="Picture 3">
            <a:extLst>
              <a:ext uri="{FF2B5EF4-FFF2-40B4-BE49-F238E27FC236}">
                <a16:creationId xmlns:a16="http://schemas.microsoft.com/office/drawing/2014/main" id="{84F6858E-A1EF-8044-1686-5D7164E95849}"/>
              </a:ext>
            </a:extLst>
          </p:cNvPr>
          <p:cNvPicPr>
            <a:picLocks noChangeAspect="1"/>
          </p:cNvPicPr>
          <p:nvPr/>
        </p:nvPicPr>
        <p:blipFill>
          <a:blip r:embed="rId2"/>
          <a:stretch>
            <a:fillRect/>
          </a:stretch>
        </p:blipFill>
        <p:spPr>
          <a:xfrm>
            <a:off x="7630510" y="3692119"/>
            <a:ext cx="2808889" cy="2808889"/>
          </a:xfrm>
          <a:prstGeom prst="rect">
            <a:avLst/>
          </a:prstGeom>
        </p:spPr>
      </p:pic>
    </p:spTree>
    <p:extLst>
      <p:ext uri="{BB962C8B-B14F-4D97-AF65-F5344CB8AC3E}">
        <p14:creationId xmlns:p14="http://schemas.microsoft.com/office/powerpoint/2010/main" val="316636995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C4301-1426-BFE2-7234-9115AE93CA8E}"/>
              </a:ext>
            </a:extLst>
          </p:cNvPr>
          <p:cNvSpPr>
            <a:spLocks noGrp="1"/>
          </p:cNvSpPr>
          <p:nvPr>
            <p:ph type="title"/>
          </p:nvPr>
        </p:nvSpPr>
        <p:spPr>
          <a:xfrm>
            <a:off x="271397" y="130302"/>
            <a:ext cx="11649205" cy="1188720"/>
          </a:xfrm>
          <a:solidFill>
            <a:srgbClr val="FFFFFF">
              <a:alpha val="10000"/>
            </a:srgbClr>
          </a:solidFill>
          <a:ln>
            <a:solidFill>
              <a:schemeClr val="tx1"/>
            </a:solidFill>
          </a:ln>
        </p:spPr>
        <p:txBody>
          <a:bodyPr>
            <a:normAutofit/>
          </a:bodyPr>
          <a:lstStyle/>
          <a:p>
            <a:r>
              <a:rPr lang="en-US" dirty="0">
                <a:solidFill>
                  <a:schemeClr val="tx1"/>
                </a:solidFill>
              </a:rPr>
              <a:t>Challenges in machine learning: data availability</a:t>
            </a:r>
          </a:p>
        </p:txBody>
      </p:sp>
      <p:sp>
        <p:nvSpPr>
          <p:cNvPr id="3" name="Content Placeholder 2">
            <a:extLst>
              <a:ext uri="{FF2B5EF4-FFF2-40B4-BE49-F238E27FC236}">
                <a16:creationId xmlns:a16="http://schemas.microsoft.com/office/drawing/2014/main" id="{63A2FCDD-6AFD-1760-4BD4-DC638E9FD880}"/>
              </a:ext>
            </a:extLst>
          </p:cNvPr>
          <p:cNvSpPr>
            <a:spLocks noGrp="1"/>
          </p:cNvSpPr>
          <p:nvPr>
            <p:ph idx="1"/>
          </p:nvPr>
        </p:nvSpPr>
        <p:spPr>
          <a:xfrm>
            <a:off x="271397" y="1481954"/>
            <a:ext cx="11649204" cy="5245744"/>
          </a:xfrm>
        </p:spPr>
        <p:txBody>
          <a:bodyPr>
            <a:normAutofit/>
          </a:bodyPr>
          <a:lstStyle/>
          <a:p>
            <a:r>
              <a:rPr lang="en-US" sz="2400" b="1" dirty="0"/>
              <a:t>Challenge: Finding Enough Data</a:t>
            </a:r>
          </a:p>
          <a:p>
            <a:pPr lvl="1"/>
            <a:r>
              <a:rPr lang="en-US" sz="2200" dirty="0">
                <a:solidFill>
                  <a:schemeClr val="accent1">
                    <a:lumMod val="75000"/>
                  </a:schemeClr>
                </a:solidFill>
              </a:rPr>
              <a:t>Example: If you want to teach a computer to recognize different types of dogs, you need lots of pictures of different breeds, poses, and backgrounds.</a:t>
            </a:r>
            <a:endParaRPr lang="en-US" sz="900" dirty="0">
              <a:solidFill>
                <a:schemeClr val="accent1">
                  <a:lumMod val="75000"/>
                </a:schemeClr>
              </a:solidFill>
            </a:endParaRPr>
          </a:p>
          <a:p>
            <a:endParaRPr lang="en-US" sz="2600" b="1" dirty="0"/>
          </a:p>
          <a:p>
            <a:r>
              <a:rPr lang="en-US" sz="2400" b="1" dirty="0"/>
              <a:t>Addressing Data Availability Challenges:</a:t>
            </a:r>
          </a:p>
          <a:p>
            <a:pPr lvl="1"/>
            <a:r>
              <a:rPr lang="en-US" sz="2200" dirty="0"/>
              <a:t>Collect more data (collaborators, relevant datasets)</a:t>
            </a:r>
          </a:p>
          <a:p>
            <a:pPr lvl="1"/>
            <a:r>
              <a:rPr lang="en-US" sz="2200" dirty="0"/>
              <a:t>Data augmentation (flipping images, adding noise to </a:t>
            </a:r>
          </a:p>
          <a:p>
            <a:pPr marL="228600" lvl="1" indent="0">
              <a:buNone/>
            </a:pPr>
            <a:r>
              <a:rPr lang="en-US" sz="2200" dirty="0"/>
              <a:t>			audio recordings)</a:t>
            </a:r>
          </a:p>
          <a:p>
            <a:pPr marL="228600" lvl="1" indent="0">
              <a:buNone/>
            </a:pPr>
            <a:endParaRPr lang="en-US" sz="2200" dirty="0"/>
          </a:p>
          <a:p>
            <a:pPr marL="571500" lvl="2" indent="-342900">
              <a:spcBef>
                <a:spcPts val="0"/>
              </a:spcBef>
            </a:pPr>
            <a:r>
              <a:rPr lang="en-US" sz="2200" dirty="0">
                <a:solidFill>
                  <a:schemeClr val="accent1">
                    <a:lumMod val="75000"/>
                  </a:schemeClr>
                </a:solidFill>
              </a:rPr>
              <a:t>Example: If we don't have enough pictures of dogs, </a:t>
            </a:r>
          </a:p>
          <a:p>
            <a:pPr marL="0" lvl="1" indent="0">
              <a:spcBef>
                <a:spcPts val="0"/>
              </a:spcBef>
              <a:buNone/>
            </a:pPr>
            <a:r>
              <a:rPr lang="en-US" sz="2200" dirty="0">
                <a:solidFill>
                  <a:schemeClr val="accent1">
                    <a:lumMod val="75000"/>
                  </a:schemeClr>
                </a:solidFill>
              </a:rPr>
              <a:t>	we can create new ones by changing the colors or </a:t>
            </a:r>
          </a:p>
          <a:p>
            <a:pPr marL="0" lvl="1" indent="0">
              <a:spcBef>
                <a:spcPts val="0"/>
              </a:spcBef>
              <a:buNone/>
            </a:pPr>
            <a:r>
              <a:rPr lang="en-US" sz="2200" dirty="0">
                <a:solidFill>
                  <a:schemeClr val="accent1">
                    <a:lumMod val="75000"/>
                  </a:schemeClr>
                </a:solidFill>
              </a:rPr>
              <a:t>	backgrounds of existing pictures.</a:t>
            </a:r>
          </a:p>
          <a:p>
            <a:pPr marL="228600" lvl="1" indent="0">
              <a:buNone/>
            </a:pPr>
            <a:endParaRPr lang="en-US" sz="2200" dirty="0"/>
          </a:p>
          <a:p>
            <a:pPr marL="228600" lvl="1" indent="0">
              <a:buNone/>
            </a:pPr>
            <a:endParaRPr lang="en-US" sz="2200" dirty="0"/>
          </a:p>
        </p:txBody>
      </p:sp>
      <p:pic>
        <p:nvPicPr>
          <p:cNvPr id="4" name="Picture 3">
            <a:extLst>
              <a:ext uri="{FF2B5EF4-FFF2-40B4-BE49-F238E27FC236}">
                <a16:creationId xmlns:a16="http://schemas.microsoft.com/office/drawing/2014/main" id="{653C69E0-07A6-D338-E8D4-A0EA5D395589}"/>
              </a:ext>
            </a:extLst>
          </p:cNvPr>
          <p:cNvPicPr>
            <a:picLocks noChangeAspect="1"/>
          </p:cNvPicPr>
          <p:nvPr/>
        </p:nvPicPr>
        <p:blipFill>
          <a:blip r:embed="rId3"/>
          <a:stretch>
            <a:fillRect/>
          </a:stretch>
        </p:blipFill>
        <p:spPr>
          <a:xfrm>
            <a:off x="7659414" y="2984938"/>
            <a:ext cx="3641834" cy="3641834"/>
          </a:xfrm>
          <a:prstGeom prst="rect">
            <a:avLst/>
          </a:prstGeom>
        </p:spPr>
      </p:pic>
    </p:spTree>
    <p:extLst>
      <p:ext uri="{BB962C8B-B14F-4D97-AF65-F5344CB8AC3E}">
        <p14:creationId xmlns:p14="http://schemas.microsoft.com/office/powerpoint/2010/main" val="274863660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C4301-1426-BFE2-7234-9115AE93CA8E}"/>
              </a:ext>
            </a:extLst>
          </p:cNvPr>
          <p:cNvSpPr>
            <a:spLocks noGrp="1"/>
          </p:cNvSpPr>
          <p:nvPr>
            <p:ph type="title"/>
          </p:nvPr>
        </p:nvSpPr>
        <p:spPr>
          <a:xfrm>
            <a:off x="271397" y="130302"/>
            <a:ext cx="11649205" cy="1188720"/>
          </a:xfrm>
          <a:solidFill>
            <a:srgbClr val="FFFFFF">
              <a:alpha val="10000"/>
            </a:srgbClr>
          </a:solidFill>
          <a:ln>
            <a:solidFill>
              <a:schemeClr val="tx1"/>
            </a:solidFill>
          </a:ln>
        </p:spPr>
        <p:txBody>
          <a:bodyPr>
            <a:normAutofit/>
          </a:bodyPr>
          <a:lstStyle/>
          <a:p>
            <a:r>
              <a:rPr lang="en-US" dirty="0">
                <a:solidFill>
                  <a:schemeClr val="tx1"/>
                </a:solidFill>
              </a:rPr>
              <a:t>Challenges in machine learning: generalizability</a:t>
            </a:r>
          </a:p>
        </p:txBody>
      </p:sp>
      <p:sp>
        <p:nvSpPr>
          <p:cNvPr id="3" name="Content Placeholder 2">
            <a:extLst>
              <a:ext uri="{FF2B5EF4-FFF2-40B4-BE49-F238E27FC236}">
                <a16:creationId xmlns:a16="http://schemas.microsoft.com/office/drawing/2014/main" id="{63A2FCDD-6AFD-1760-4BD4-DC638E9FD880}"/>
              </a:ext>
            </a:extLst>
          </p:cNvPr>
          <p:cNvSpPr>
            <a:spLocks noGrp="1"/>
          </p:cNvSpPr>
          <p:nvPr>
            <p:ph idx="1"/>
          </p:nvPr>
        </p:nvSpPr>
        <p:spPr>
          <a:xfrm>
            <a:off x="271397" y="1481954"/>
            <a:ext cx="11649204" cy="5245744"/>
          </a:xfrm>
        </p:spPr>
        <p:txBody>
          <a:bodyPr>
            <a:normAutofit/>
          </a:bodyPr>
          <a:lstStyle/>
          <a:p>
            <a:r>
              <a:rPr lang="en-US" sz="2400" b="1" dirty="0"/>
              <a:t>Challenge: Making Sure It Works Everywhere:</a:t>
            </a:r>
          </a:p>
          <a:p>
            <a:pPr lvl="1"/>
            <a:r>
              <a:rPr lang="en-US" sz="2200" dirty="0">
                <a:solidFill>
                  <a:schemeClr val="accent1">
                    <a:lumMod val="75000"/>
                  </a:schemeClr>
                </a:solidFill>
              </a:rPr>
              <a:t>Example: If you teach a computer to recognize cats using only pictures of grey cats, it might not be able to identify cats with other colored fur.</a:t>
            </a:r>
          </a:p>
          <a:p>
            <a:pPr lvl="1"/>
            <a:endParaRPr lang="en-US" sz="1000" dirty="0"/>
          </a:p>
          <a:p>
            <a:pPr lvl="1"/>
            <a:endParaRPr lang="en-US" sz="1000" dirty="0"/>
          </a:p>
          <a:p>
            <a:r>
              <a:rPr lang="en-US" sz="2400" b="1" dirty="0"/>
              <a:t>Addressing Generalizability Challenges:</a:t>
            </a:r>
          </a:p>
          <a:p>
            <a:pPr lvl="1"/>
            <a:r>
              <a:rPr lang="en-US" sz="2200" dirty="0"/>
              <a:t>Test models with new data to make sure they work well in different situations</a:t>
            </a:r>
          </a:p>
          <a:p>
            <a:pPr lvl="1"/>
            <a:r>
              <a:rPr lang="en-US" sz="2200" dirty="0"/>
              <a:t>Adjust the model </a:t>
            </a:r>
          </a:p>
          <a:p>
            <a:pPr lvl="1"/>
            <a:r>
              <a:rPr lang="en-US" sz="2200" dirty="0"/>
              <a:t>Get more diverse data</a:t>
            </a:r>
          </a:p>
          <a:p>
            <a:pPr lvl="1"/>
            <a:r>
              <a:rPr lang="en-US" sz="2200" dirty="0">
                <a:solidFill>
                  <a:schemeClr val="accent1">
                    <a:lumMod val="75000"/>
                  </a:schemeClr>
                </a:solidFill>
              </a:rPr>
              <a:t>Example: After teaching a computer to recognize cats, we need to show it pictures of cats it hasn't seen before to make sure it can still recognize them correctly.</a:t>
            </a:r>
          </a:p>
        </p:txBody>
      </p:sp>
      <p:pic>
        <p:nvPicPr>
          <p:cNvPr id="5" name="Picture 4">
            <a:extLst>
              <a:ext uri="{FF2B5EF4-FFF2-40B4-BE49-F238E27FC236}">
                <a16:creationId xmlns:a16="http://schemas.microsoft.com/office/drawing/2014/main" id="{EF963407-89AD-B052-0A30-0F8344F04F0D}"/>
              </a:ext>
            </a:extLst>
          </p:cNvPr>
          <p:cNvPicPr>
            <a:picLocks noChangeAspect="1"/>
          </p:cNvPicPr>
          <p:nvPr/>
        </p:nvPicPr>
        <p:blipFill>
          <a:blip r:embed="rId3"/>
          <a:stretch>
            <a:fillRect/>
          </a:stretch>
        </p:blipFill>
        <p:spPr>
          <a:xfrm>
            <a:off x="9813277" y="2596055"/>
            <a:ext cx="2107324" cy="2107324"/>
          </a:xfrm>
          <a:prstGeom prst="rect">
            <a:avLst/>
          </a:prstGeom>
        </p:spPr>
      </p:pic>
    </p:spTree>
    <p:extLst>
      <p:ext uri="{BB962C8B-B14F-4D97-AF65-F5344CB8AC3E}">
        <p14:creationId xmlns:p14="http://schemas.microsoft.com/office/powerpoint/2010/main" val="111387661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C4301-1426-BFE2-7234-9115AE93CA8E}"/>
              </a:ext>
            </a:extLst>
          </p:cNvPr>
          <p:cNvSpPr>
            <a:spLocks noGrp="1"/>
          </p:cNvSpPr>
          <p:nvPr>
            <p:ph type="title"/>
          </p:nvPr>
        </p:nvSpPr>
        <p:spPr>
          <a:xfrm>
            <a:off x="271397" y="130302"/>
            <a:ext cx="11649205" cy="1188720"/>
          </a:xfrm>
          <a:solidFill>
            <a:srgbClr val="FFFFFF">
              <a:alpha val="10000"/>
            </a:srgbClr>
          </a:solidFill>
          <a:ln>
            <a:solidFill>
              <a:schemeClr val="tx1"/>
            </a:solidFill>
          </a:ln>
        </p:spPr>
        <p:txBody>
          <a:bodyPr>
            <a:normAutofit/>
          </a:bodyPr>
          <a:lstStyle/>
          <a:p>
            <a:r>
              <a:rPr lang="en-US" dirty="0">
                <a:solidFill>
                  <a:schemeClr val="tx1"/>
                </a:solidFill>
              </a:rPr>
              <a:t>Key concepts in machine learning</a:t>
            </a:r>
          </a:p>
        </p:txBody>
      </p:sp>
      <p:sp>
        <p:nvSpPr>
          <p:cNvPr id="3" name="Content Placeholder 2">
            <a:extLst>
              <a:ext uri="{FF2B5EF4-FFF2-40B4-BE49-F238E27FC236}">
                <a16:creationId xmlns:a16="http://schemas.microsoft.com/office/drawing/2014/main" id="{63A2FCDD-6AFD-1760-4BD4-DC638E9FD880}"/>
              </a:ext>
            </a:extLst>
          </p:cNvPr>
          <p:cNvSpPr>
            <a:spLocks noGrp="1"/>
          </p:cNvSpPr>
          <p:nvPr>
            <p:ph idx="1"/>
          </p:nvPr>
        </p:nvSpPr>
        <p:spPr>
          <a:xfrm>
            <a:off x="271397" y="1708644"/>
            <a:ext cx="11649204" cy="5019054"/>
          </a:xfrm>
        </p:spPr>
        <p:txBody>
          <a:bodyPr>
            <a:normAutofit/>
          </a:bodyPr>
          <a:lstStyle/>
          <a:p>
            <a:r>
              <a:rPr lang="en-US" sz="2400" b="1" dirty="0">
                <a:solidFill>
                  <a:schemeClr val="accent1">
                    <a:lumMod val="75000"/>
                  </a:schemeClr>
                </a:solidFill>
              </a:rPr>
              <a:t>Bias: </a:t>
            </a:r>
            <a:r>
              <a:rPr lang="en-US" sz="2400" dirty="0"/>
              <a:t>the error introduced by approximating a real-world problem with a simplified model. </a:t>
            </a:r>
          </a:p>
          <a:p>
            <a:pPr lvl="1"/>
            <a:r>
              <a:rPr lang="en-US" sz="2200" dirty="0"/>
              <a:t>Bias is like always assuming that the average height of people is 6 feet, even if the actual data shows a different distribution.</a:t>
            </a:r>
          </a:p>
          <a:p>
            <a:pPr marL="0" indent="0">
              <a:buNone/>
            </a:pPr>
            <a:endParaRPr lang="en-US" sz="2200" dirty="0"/>
          </a:p>
        </p:txBody>
      </p:sp>
      <p:pic>
        <p:nvPicPr>
          <p:cNvPr id="4" name="Picture 3">
            <a:extLst>
              <a:ext uri="{FF2B5EF4-FFF2-40B4-BE49-F238E27FC236}">
                <a16:creationId xmlns:a16="http://schemas.microsoft.com/office/drawing/2014/main" id="{59F44611-10EB-D912-42BD-0797CD45D0E9}"/>
              </a:ext>
            </a:extLst>
          </p:cNvPr>
          <p:cNvPicPr>
            <a:picLocks noChangeAspect="1"/>
          </p:cNvPicPr>
          <p:nvPr/>
        </p:nvPicPr>
        <p:blipFill>
          <a:blip r:embed="rId2"/>
          <a:stretch>
            <a:fillRect/>
          </a:stretch>
        </p:blipFill>
        <p:spPr>
          <a:xfrm>
            <a:off x="4151586" y="3418490"/>
            <a:ext cx="3187262" cy="3187262"/>
          </a:xfrm>
          <a:prstGeom prst="rect">
            <a:avLst/>
          </a:prstGeom>
        </p:spPr>
      </p:pic>
    </p:spTree>
    <p:extLst>
      <p:ext uri="{BB962C8B-B14F-4D97-AF65-F5344CB8AC3E}">
        <p14:creationId xmlns:p14="http://schemas.microsoft.com/office/powerpoint/2010/main" val="62999854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C9F9EF0-93D5-4D4B-BAFE-477002814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FC4301-1426-BFE2-7234-9115AE93CA8E}"/>
              </a:ext>
            </a:extLst>
          </p:cNvPr>
          <p:cNvSpPr>
            <a:spLocks noGrp="1"/>
          </p:cNvSpPr>
          <p:nvPr>
            <p:ph type="title"/>
          </p:nvPr>
        </p:nvSpPr>
        <p:spPr>
          <a:xfrm>
            <a:off x="271397" y="130302"/>
            <a:ext cx="11649205" cy="1188720"/>
          </a:xfrm>
          <a:solidFill>
            <a:srgbClr val="FFFFFF">
              <a:alpha val="10000"/>
            </a:srgbClr>
          </a:solidFill>
          <a:ln>
            <a:solidFill>
              <a:schemeClr val="tx1"/>
            </a:solidFill>
          </a:ln>
        </p:spPr>
        <p:txBody>
          <a:bodyPr>
            <a:normAutofit/>
          </a:bodyPr>
          <a:lstStyle/>
          <a:p>
            <a:r>
              <a:rPr lang="en-US" dirty="0">
                <a:solidFill>
                  <a:schemeClr val="tx1"/>
                </a:solidFill>
              </a:rPr>
              <a:t>Key concepts in machine learning</a:t>
            </a:r>
          </a:p>
        </p:txBody>
      </p:sp>
      <p:sp>
        <p:nvSpPr>
          <p:cNvPr id="3" name="Content Placeholder 2">
            <a:extLst>
              <a:ext uri="{FF2B5EF4-FFF2-40B4-BE49-F238E27FC236}">
                <a16:creationId xmlns:a16="http://schemas.microsoft.com/office/drawing/2014/main" id="{63A2FCDD-6AFD-1760-4BD4-DC638E9FD880}"/>
              </a:ext>
            </a:extLst>
          </p:cNvPr>
          <p:cNvSpPr>
            <a:spLocks noGrp="1"/>
          </p:cNvSpPr>
          <p:nvPr>
            <p:ph idx="1"/>
          </p:nvPr>
        </p:nvSpPr>
        <p:spPr>
          <a:xfrm>
            <a:off x="271397" y="1708644"/>
            <a:ext cx="11649204" cy="5019054"/>
          </a:xfrm>
        </p:spPr>
        <p:txBody>
          <a:bodyPr>
            <a:normAutofit/>
          </a:bodyPr>
          <a:lstStyle/>
          <a:p>
            <a:r>
              <a:rPr lang="en-US" sz="2400" b="1" dirty="0">
                <a:solidFill>
                  <a:schemeClr val="accent1">
                    <a:lumMod val="75000"/>
                  </a:schemeClr>
                </a:solidFill>
              </a:rPr>
              <a:t>Variance: </a:t>
            </a:r>
            <a:r>
              <a:rPr lang="en-US" sz="2400" dirty="0"/>
              <a:t>measures the model's sensitivity to fluctuations in the training data.</a:t>
            </a:r>
          </a:p>
          <a:p>
            <a:pPr lvl="1"/>
            <a:r>
              <a:rPr lang="en-US" sz="2200" dirty="0"/>
              <a:t>High variance is like memorizing specific details of a story instead of understanding the main plot. </a:t>
            </a:r>
          </a:p>
        </p:txBody>
      </p:sp>
      <p:pic>
        <p:nvPicPr>
          <p:cNvPr id="4" name="Picture 3">
            <a:extLst>
              <a:ext uri="{FF2B5EF4-FFF2-40B4-BE49-F238E27FC236}">
                <a16:creationId xmlns:a16="http://schemas.microsoft.com/office/drawing/2014/main" id="{A58A93FB-42A8-F9B1-0C79-C08E57B39803}"/>
              </a:ext>
            </a:extLst>
          </p:cNvPr>
          <p:cNvPicPr>
            <a:picLocks noChangeAspect="1"/>
          </p:cNvPicPr>
          <p:nvPr/>
        </p:nvPicPr>
        <p:blipFill>
          <a:blip r:embed="rId3"/>
          <a:stretch>
            <a:fillRect/>
          </a:stretch>
        </p:blipFill>
        <p:spPr>
          <a:xfrm>
            <a:off x="3909848" y="3113690"/>
            <a:ext cx="3429000" cy="3429000"/>
          </a:xfrm>
          <a:prstGeom prst="rect">
            <a:avLst/>
          </a:prstGeom>
        </p:spPr>
      </p:pic>
    </p:spTree>
    <p:extLst>
      <p:ext uri="{BB962C8B-B14F-4D97-AF65-F5344CB8AC3E}">
        <p14:creationId xmlns:p14="http://schemas.microsoft.com/office/powerpoint/2010/main" val="175027455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43F5CF97-B572-1947-ADAD-402B65CA44B7}" vid="{3228D259-55F1-ED44-8A85-A14E8CE6B1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7799</TotalTime>
  <Words>975</Words>
  <Application>Microsoft Macintosh PowerPoint</Application>
  <PresentationFormat>Widescreen</PresentationFormat>
  <Paragraphs>82</Paragraphs>
  <Slides>12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Gill Sans MT</vt:lpstr>
      <vt:lpstr>Parcel</vt:lpstr>
      <vt:lpstr>Introduction to  Artificial Intelligence &amp;  Machine Learning  for Space Biology</vt:lpstr>
      <vt:lpstr>Machine learning vs artificial intelligence</vt:lpstr>
      <vt:lpstr>Types of machine learning</vt:lpstr>
      <vt:lpstr>Types of machine learning</vt:lpstr>
      <vt:lpstr>Types of machine learning</vt:lpstr>
      <vt:lpstr>Challenges in machine learning: data availability</vt:lpstr>
      <vt:lpstr>Challenges in machine learning: generalizability</vt:lpstr>
      <vt:lpstr>Key concepts in machine learning</vt:lpstr>
      <vt:lpstr>Key concepts in machine learning</vt:lpstr>
      <vt:lpstr>Key concepts in machine learning</vt:lpstr>
      <vt:lpstr>Key concepts in machine learning</vt:lpstr>
      <vt:lpstr>Key concepts in machine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Sanders, Lauren M. (ARC-SCR)[Blue Marble Space]</dc:creator>
  <cp:lastModifiedBy>Sanders, Lauren M. (ARC-SCR)</cp:lastModifiedBy>
  <cp:revision>17</cp:revision>
  <dcterms:created xsi:type="dcterms:W3CDTF">2024-02-08T22:46:57Z</dcterms:created>
  <dcterms:modified xsi:type="dcterms:W3CDTF">2024-03-11T22:36:20Z</dcterms:modified>
</cp:coreProperties>
</file>